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22" r:id="rId3"/>
    <p:sldId id="331" r:id="rId4"/>
    <p:sldId id="332" r:id="rId5"/>
    <p:sldId id="335" r:id="rId6"/>
    <p:sldId id="341" r:id="rId7"/>
    <p:sldId id="342" r:id="rId8"/>
    <p:sldId id="333" r:id="rId9"/>
    <p:sldId id="334" r:id="rId10"/>
    <p:sldId id="336" r:id="rId11"/>
    <p:sldId id="339" r:id="rId12"/>
    <p:sldId id="338" r:id="rId13"/>
    <p:sldId id="340" r:id="rId14"/>
    <p:sldId id="337" r:id="rId15"/>
    <p:sldId id="343" r:id="rId16"/>
    <p:sldId id="344" r:id="rId17"/>
    <p:sldId id="345" r:id="rId18"/>
    <p:sldId id="346" r:id="rId19"/>
    <p:sldId id="347" r:id="rId20"/>
    <p:sldId id="348" r:id="rId21"/>
    <p:sldId id="321" r:id="rId22"/>
    <p:sldId id="349" r:id="rId23"/>
    <p:sldId id="324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26" r:id="rId33"/>
    <p:sldId id="328" r:id="rId34"/>
    <p:sldId id="360" r:id="rId35"/>
    <p:sldId id="365" r:id="rId36"/>
    <p:sldId id="366" r:id="rId37"/>
    <p:sldId id="367" r:id="rId38"/>
    <p:sldId id="368" r:id="rId39"/>
    <p:sldId id="329" r:id="rId40"/>
    <p:sldId id="361" r:id="rId41"/>
    <p:sldId id="362" r:id="rId42"/>
    <p:sldId id="363" r:id="rId43"/>
    <p:sldId id="364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4" r:id="rId57"/>
    <p:sldId id="385" r:id="rId58"/>
    <p:sldId id="382" r:id="rId59"/>
    <p:sldId id="383" r:id="rId60"/>
    <p:sldId id="387" r:id="rId61"/>
    <p:sldId id="388" r:id="rId62"/>
    <p:sldId id="358" r:id="rId63"/>
    <p:sldId id="397" r:id="rId64"/>
    <p:sldId id="389" r:id="rId65"/>
    <p:sldId id="393" r:id="rId66"/>
    <p:sldId id="394" r:id="rId67"/>
    <p:sldId id="395" r:id="rId68"/>
    <p:sldId id="392" r:id="rId69"/>
    <p:sldId id="396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%CE%A9-automat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</p:spPr>
            <p:txBody>
              <a:bodyPr anchor="ctr" anchorCtr="0">
                <a:normAutofit/>
              </a:bodyPr>
              <a:lstStyle/>
              <a:p>
                <a:r>
                  <a:rPr lang="en-US" sz="3200" dirty="0"/>
                  <a:t>Automata Theory, Logic, and Formal Verification</a:t>
                </a: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-Regular Languages and Büchi Automata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2026: CSCI 624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a context-free language: not regular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is a context-free language: not regular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a context-sensitive language: not regular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24A11-87E9-463B-8A0F-ECE67AB1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D766-7A08-41B2-9AD6-F9F2610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723A10-73FC-4AC4-9E02-8511235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languages regular?</a:t>
            </a:r>
          </a:p>
        </p:txBody>
      </p:sp>
    </p:spTree>
    <p:extLst>
      <p:ext uri="{BB962C8B-B14F-4D97-AF65-F5344CB8AC3E}">
        <p14:creationId xmlns:p14="http://schemas.microsoft.com/office/powerpoint/2010/main" val="16115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automaton accepting the intersection of the languages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72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39DB-198D-447A-B910-6BA3F9F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621A-CAF4-4042-8D24-50F270AB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E0CACE-6392-4243-869C-18BC8793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product of two NFAs</a:t>
            </a:r>
          </a:p>
        </p:txBody>
      </p:sp>
    </p:spTree>
    <p:extLst>
      <p:ext uri="{BB962C8B-B14F-4D97-AF65-F5344CB8AC3E}">
        <p14:creationId xmlns:p14="http://schemas.microsoft.com/office/powerpoint/2010/main" val="33999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nonempty iff there exists some run of the NFA that ends in a final (accepting) state</a:t>
                </a:r>
              </a:p>
              <a:p>
                <a:r>
                  <a:rPr lang="en-US" dirty="0"/>
                  <a:t>To check emptiness: </a:t>
                </a:r>
              </a:p>
              <a:p>
                <a:pPr lvl="1"/>
                <a:r>
                  <a:rPr lang="en-US" dirty="0"/>
                  <a:t>ignore the labels on the automaton transitions</a:t>
                </a:r>
              </a:p>
              <a:p>
                <a:pPr lvl="1"/>
                <a:r>
                  <a:rPr lang="en-US" dirty="0"/>
                  <a:t>check if a final state is reachable from an initial state</a:t>
                </a:r>
              </a:p>
              <a:p>
                <a:pPr lvl="1"/>
                <a:r>
                  <a:rPr lang="en-US" dirty="0"/>
                  <a:t>reachability can be checked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 using depth-first search </a:t>
                </a:r>
              </a:p>
              <a:p>
                <a:pPr lvl="2"/>
                <a:r>
                  <a:rPr lang="en-US" dirty="0"/>
                  <a:t>using space that is logarithmic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  <a:blipFill>
                <a:blip r:embed="rId2"/>
                <a:stretch>
                  <a:fillRect l="-526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32EC-B30A-4E63-B1CC-E6CCA75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0E7E-77E9-4CD4-99E0-1AFD23F4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14F46-7ECD-4DD9-BC60-A6FE72D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emptiness of NFA</a:t>
            </a:r>
          </a:p>
        </p:txBody>
      </p:sp>
    </p:spTree>
    <p:extLst>
      <p:ext uri="{BB962C8B-B14F-4D97-AF65-F5344CB8AC3E}">
        <p14:creationId xmlns:p14="http://schemas.microsoft.com/office/powerpoint/2010/main" val="18704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Recipe to complement NFAs:</a:t>
                </a:r>
              </a:p>
              <a:p>
                <a:pPr lvl="1"/>
                <a:r>
                  <a:rPr lang="en-US" dirty="0"/>
                  <a:t>Determinize the NFA (convert to a DFA)</a:t>
                </a:r>
              </a:p>
              <a:p>
                <a:pPr lvl="1"/>
                <a:r>
                  <a:rPr lang="en-US" dirty="0"/>
                  <a:t>Complement the DFA</a:t>
                </a:r>
              </a:p>
              <a:p>
                <a:endParaRPr lang="en-US" dirty="0"/>
              </a:p>
              <a:p>
                <a:r>
                  <a:rPr lang="en-US" dirty="0"/>
                  <a:t>Complementation of a DFA is straightforward</a:t>
                </a:r>
              </a:p>
              <a:p>
                <a:pPr lvl="1"/>
                <a:r>
                  <a:rPr lang="en-US" dirty="0"/>
                  <a:t>Just set all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final states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26AD8-34E9-451E-8B64-5139215E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8589-C78C-4E09-88B0-E76F3A99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D49162-A6DF-4FAC-B96B-9125B5A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Complementation of an NFA</a:t>
            </a:r>
          </a:p>
        </p:txBody>
      </p:sp>
    </p:spTree>
    <p:extLst>
      <p:ext uri="{BB962C8B-B14F-4D97-AF65-F5344CB8AC3E}">
        <p14:creationId xmlns:p14="http://schemas.microsoft.com/office/powerpoint/2010/main" val="6043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Equivalence</a:t>
                </a:r>
              </a:p>
              <a:p>
                <a:pPr lvl="1"/>
                <a:r>
                  <a:rPr lang="en-US" dirty="0"/>
                  <a:t>Given two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Membership</a:t>
                </a:r>
              </a:p>
              <a:p>
                <a:pPr lvl="1"/>
                <a:r>
                  <a:rPr lang="en-US" dirty="0"/>
                  <a:t>Given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Emptiness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Universality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For NFAs/DFAs: all problems are decidable in </a:t>
                </a:r>
                <a:r>
                  <a:rPr lang="en-US" dirty="0" err="1"/>
                  <a:t>Logspace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3CC90-B83B-4C5D-BBEF-6671143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72CA-B7DD-476D-A787-85E5231F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46051D-1B24-4E02-9F36-6D804584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 for automata</a:t>
            </a:r>
          </a:p>
        </p:txBody>
      </p:sp>
    </p:spTree>
    <p:extLst>
      <p:ext uri="{BB962C8B-B14F-4D97-AF65-F5344CB8AC3E}">
        <p14:creationId xmlns:p14="http://schemas.microsoft.com/office/powerpoint/2010/main" val="48584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Safety property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is called regular if the set of bad finite prefixes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is a regular language</a:t>
                </a:r>
              </a:p>
              <a:p>
                <a:endParaRPr lang="en-US" dirty="0"/>
              </a:p>
              <a:p>
                <a:r>
                  <a:rPr lang="en-US" dirty="0"/>
                  <a:t>So: we can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an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Invariants are regular safety properties: set of bad finite prefixes: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7936A-99B1-4C2A-9A6C-078D2F3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374-5152-4347-B545-DFAFBE4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15F322-09ED-47B3-BB7F-B216D6E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49302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can be done by checking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I.e., we can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Construct a new LTS that is the 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for reachability of certain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DA519-1688-4810-B66A-A53E829E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2A63A-1FBC-4060-92C3-EE93401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E1681-B24D-4A53-B098-6D59903C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4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smallest relation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if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→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I.e., the “property automaton” makes moves consistent with labels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</a:t>
                </a:r>
                <a:r>
                  <a:rPr lang="en-US" sz="1800" dirty="0"/>
                  <a:t>initial state label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17036-75B3-4E01-9075-BA2BD42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BA6-627A-4417-837F-88C025E9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1DD24-36F3-4C7D-BAA8-72A259E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E5E4-1C90-44AC-8C6D-F623B164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1C577-B856-4E04-A75B-76F52872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[BK]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0E109-3D35-466C-B286-E81568CE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023768"/>
            <a:ext cx="11298702" cy="5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Construct new invariant: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Theorem: Following statements are equivalent: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Last statement is useful to get an algorithm:</a:t>
                </a:r>
              </a:p>
              <a:p>
                <a:r>
                  <a:rPr lang="en-US" dirty="0"/>
                  <a:t>Check if the invariant we constructed above is true (using algorithm for checking invariants using DFS)</a:t>
                </a:r>
              </a:p>
              <a:p>
                <a:r>
                  <a:rPr lang="en-US" b="0" dirty="0"/>
                  <a:t>If a state violates this invariant, it means a “bad” state is reachable in the product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45516-BD76-42A6-812A-3142BCC8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C1CD-A876-43AC-B6B9-C6314253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B1804-90F6-4704-83D0-A251676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verification of regular safety properties to checking invariants</a:t>
            </a:r>
          </a:p>
        </p:txBody>
      </p:sp>
    </p:spTree>
    <p:extLst>
      <p:ext uri="{BB962C8B-B14F-4D97-AF65-F5344CB8AC3E}">
        <p14:creationId xmlns:p14="http://schemas.microsoft.com/office/powerpoint/2010/main" val="122465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 state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finite, non-empty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 of symbols (read by the automaton)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final states</a:t>
                </a:r>
              </a:p>
              <a:p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Convenient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2A6F8-5344-487E-94C5-1E4FF8BB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A828-5864-4473-BE90-B2562C4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DD6E1-5F67-455D-A6E2-A90BE37D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78427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: follows from the complexity of invariant checking problem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560AB-1BD1-46F5-9002-6E43CC08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CFEA-4FB6-49AB-A736-0FABD597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52633-430B-45DB-8438-6965E4C9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20071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languages: Regular languages along with infinite repetition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Expressions:</a:t>
                </a:r>
              </a:p>
              <a:p>
                <a:pPr marL="0" indent="0">
                  <a:buNone/>
                </a:pPr>
                <a:r>
                  <a:rPr lang="en-US" dirty="0"/>
                  <a:t>Syntax: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regular expressions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Semantics: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 : language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Infinite length words that contain infinitely many </a:t>
                </a:r>
                <a:r>
                  <a:rPr lang="en-US" i="1" dirty="0"/>
                  <a:t>a</a:t>
                </a:r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 and an infinite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Mutual exclusion, starvation freedom, fairness, many liveness properties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 and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7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</p:spPr>
            <p:txBody>
              <a:bodyPr/>
              <a:lstStyle/>
              <a:p>
                <a:r>
                  <a:rPr lang="en-US" dirty="0"/>
                  <a:t>Nondeterministic Büchi automaton (NBA)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accepting states also called the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  <a:blipFill>
                <a:blip r:embed="rId2"/>
                <a:stretch>
                  <a:fillRect l="-52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0C0F0-087D-411E-BA4C-1BF462F5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BB3-B2B7-4134-AD7C-E1A224F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9B976-33A4-4E38-BA98-BC735226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Büchi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/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blipFill>
                <a:blip r:embed="rId3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81197-FA0D-41B0-BE93-4D9530387FAF}"/>
              </a:ext>
            </a:extLst>
          </p:cNvPr>
          <p:cNvGrpSpPr/>
          <p:nvPr/>
        </p:nvGrpSpPr>
        <p:grpSpPr>
          <a:xfrm>
            <a:off x="1402327" y="382460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7B99E-9C93-47BD-9C14-AAE1D41D0D1C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46CEC-75EA-4D62-ACB5-34C5150C1AE3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4DE6285-A98A-4819-BC5C-43E6D5CAA025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549E7-AB3D-4127-BF30-F3FF3359C00B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5527A-7E0A-4FA1-B4B9-7E4B9A508081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E53B37D3-C872-4727-AD29-BE2690DD648D}"/>
                </a:ext>
              </a:extLst>
            </p:cNvPr>
            <p:cNvCxnSpPr>
              <a:cxnSpLocks/>
              <a:stCxn id="6" idx="1"/>
              <a:endCxn id="6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BAEE60-4C2B-4E6D-8011-89264E5EAC1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3D81C3B-F420-4100-BAE0-832AD8DDF9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EDBE2-7CBB-4331-A0BE-26E21BB0E705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349A0-D5C3-4567-B86C-DBEF5ED96806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926F179-377E-486F-80CC-2B9A3D2CD3D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5739B-EAD3-4180-B9CA-A469FF8A1CE5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F0747-2CE7-4E3C-8C42-34B595F23FA2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50001"/>
            <a:ext cx="11699087" cy="840494"/>
          </a:xfrm>
        </p:spPr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 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blipFill>
                <a:blip r:embed="rId3"/>
                <a:stretch>
                  <a:fillRect l="-105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=010100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: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blipFill>
                <a:blip r:embed="rId3"/>
                <a:stretch>
                  <a:fillRect l="-1051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  <a:blipFill>
                <a:blip r:embed="rId2"/>
                <a:stretch>
                  <a:fillRect l="-188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infinitely many 1’s 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010101..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not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does not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is no accepting run!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blipFill>
                <a:blip r:embed="rId3"/>
                <a:stretch>
                  <a:fillRect l="-765" t="-2251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1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is accepting</a:t>
                </a:r>
              </a:p>
              <a:p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empty if it does not accept any word</a:t>
                </a:r>
              </a:p>
              <a:p>
                <a:endParaRPr lang="en-US" dirty="0"/>
              </a:p>
              <a:p>
                <a:r>
                  <a:rPr lang="en-US" dirty="0"/>
                  <a:t>Language of an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set of all words accepted by the NBA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Class of languages accepted by NBAs agrees with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8334-0F9C-4A4C-B439-153D49D1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5DB4-CA91-438F-BBDB-507184B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F94A7-B764-4170-99E1-F5BD6B4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an NBA</a:t>
            </a:r>
          </a:p>
        </p:txBody>
      </p:sp>
    </p:spTree>
    <p:extLst>
      <p:ext uri="{BB962C8B-B14F-4D97-AF65-F5344CB8AC3E}">
        <p14:creationId xmlns:p14="http://schemas.microsoft.com/office/powerpoint/2010/main" val="55196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any NBAs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there is an NBA that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(of finite words) accepted by an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that accepts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(accepted by NFA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 and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there exists an NBA that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Basically: if we can show the above 3 properties, it shows that we can construct an NBA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A8D6-1AA5-4984-A2E3-3747335B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A091-9D85-46AF-8FE8-C0955F97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84C87-E17F-4825-951A-CB3983A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33445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 err="1"/>
                  <a:t>W.l.o.g</a:t>
                </a:r>
                <a:r>
                  <a:rPr lang="en-US" b="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is defined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0B0E1-C87C-47BF-9473-91E6F2B3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20FD-3B7C-4712-83E2-519AFBB5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D66CC-79F2-4206-9AE7-9231785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on NBAs</a:t>
            </a:r>
          </a:p>
        </p:txBody>
      </p:sp>
    </p:spTree>
    <p:extLst>
      <p:ext uri="{BB962C8B-B14F-4D97-AF65-F5344CB8AC3E}">
        <p14:creationId xmlns:p14="http://schemas.microsoft.com/office/powerpoint/2010/main" val="6280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Automaton definition on previous slide allows nondeterminism</a:t>
                </a:r>
              </a:p>
              <a:p>
                <a:pPr lvl="1"/>
                <a:r>
                  <a:rPr lang="en-US" dirty="0"/>
                  <a:t>There can be multiple possible initial states</a:t>
                </a:r>
              </a:p>
              <a:p>
                <a:pPr lvl="1"/>
                <a:r>
                  <a:rPr lang="en-US" dirty="0"/>
                  <a:t>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in general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automaton can have moves on an empty symbol (also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-transitions) : i.e. state changes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without “reading” a new symbol</a:t>
                </a:r>
              </a:p>
              <a:p>
                <a:endParaRPr lang="en-US" dirty="0"/>
              </a:p>
              <a:p>
                <a:r>
                  <a:rPr lang="en-US" dirty="0"/>
                  <a:t>Deterministic Finite-state Automaton (DFA):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transitions on empty symbols</a:t>
                </a:r>
                <a:endParaRPr lang="en-US" b="0" dirty="0"/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AC7B3-7D1D-4331-89F6-EB7BA9BF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C602-770D-42B7-84A1-BC8D0897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DE7552-B21C-41A8-86C3-1082A5CA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Nondeterministic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365765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NFA where initial states have no incoming transitions and initial states are not accepting,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always convert an NFA not in this form to this form</a:t>
                </a:r>
              </a:p>
              <a:p>
                <a:endParaRPr lang="en-US" dirty="0"/>
              </a:p>
              <a:p>
                <a:r>
                  <a:rPr lang="en-US" dirty="0"/>
                  <a:t>For any transition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leading to an accept state (in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), add edges back to the initial 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5FF34-DBDD-4E9F-8EAD-783420C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DCA66-0A4F-44BD-8B86-16C2113D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operator for NFAs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Define </a:t>
                </a:r>
                <a:r>
                  <a:rPr lang="en-US" i="1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0218A-5942-4F0E-8A15-4D0C816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76E1-1308-4ACA-B9E7-CB6ADF7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B117F8-1BC4-4DD6-A508-D037568F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of NFA and an NBA </a:t>
            </a:r>
          </a:p>
        </p:txBody>
      </p:sp>
    </p:spTree>
    <p:extLst>
      <p:ext uri="{BB962C8B-B14F-4D97-AF65-F5344CB8AC3E}">
        <p14:creationId xmlns:p14="http://schemas.microsoft.com/office/powerpoint/2010/main" val="142386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following statements are equivalent: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exists a reachable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belongs to a cycle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Formally: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the above statement 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word with a finite “stem”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repeating part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i.e., it accepts infinite word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Algorithm: check if there is a cycle containing a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57A27-86EC-4463-AD3E-5B1B06AF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D4D7-833A-4A5A-A36C-9670682E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27152-A256-4BCE-A265-D9D0EE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Non-emptiness of NBAs</a:t>
            </a:r>
          </a:p>
        </p:txBody>
      </p:sp>
    </p:spTree>
    <p:extLst>
      <p:ext uri="{BB962C8B-B14F-4D97-AF65-F5344CB8AC3E}">
        <p14:creationId xmlns:p14="http://schemas.microsoft.com/office/powerpoint/2010/main" val="63577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deterministic Büchi automaton (DBA) if: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DBA and its equivalent NBA example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B7B-A26F-479B-9DE0-7A777C7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1550-6BCD-43EB-9F39-AA248630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83272-9397-4DEE-B62D-F4A74B1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Büchi automata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7539E-2CF5-498A-9FA0-F4F0FCA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0" y="3506975"/>
            <a:ext cx="3304397" cy="1827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5CFE5-D0A0-4318-9E9E-9BEAF4EC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9" y="3036123"/>
            <a:ext cx="3239180" cy="31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Theorem: There does not exist a DBA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0|1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 by contradiction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b="0" dirty="0"/>
                  <a:t> (whi</a:t>
                </a:r>
                <a:r>
                  <a:rPr lang="en-US" sz="2000" dirty="0"/>
                  <a:t>ch is uniquely determined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det.)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there is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We can continue this and get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there is only a finite number of states, at some point, the states must be the same. So, there are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…0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This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accepts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000" dirty="0"/>
                  <a:t> : but this string has an infinite number of 0’s which is a contradiction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  <a:blipFill>
                <a:blip r:embed="rId2"/>
                <a:stretch>
                  <a:fillRect l="-93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E7BA-7618-459F-87FA-735D17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940E-EE2A-4046-99CB-D21C726B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97921-F591-4422-988B-840931B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NBAs are more expressive than DBAs</a:t>
            </a:r>
          </a:p>
        </p:txBody>
      </p:sp>
    </p:spTree>
    <p:extLst>
      <p:ext uri="{BB962C8B-B14F-4D97-AF65-F5344CB8AC3E}">
        <p14:creationId xmlns:p14="http://schemas.microsoft.com/office/powerpoint/2010/main" val="15931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else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53F58-013C-44A7-A3C6-E8C8B04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73207-2663-4DAC-9E82-4584599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137E7-D823-41E7-9C87-03CD57B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of NBA</a:t>
            </a:r>
          </a:p>
        </p:txBody>
      </p:sp>
    </p:spTree>
    <p:extLst>
      <p:ext uri="{BB962C8B-B14F-4D97-AF65-F5344CB8AC3E}">
        <p14:creationId xmlns:p14="http://schemas.microsoft.com/office/powerpoint/2010/main" val="58565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DFA/NFA product construction, it is enough to reach a final state that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this is not the case for NBA!</a:t>
                </a:r>
              </a:p>
              <a:p>
                <a:r>
                  <a:rPr lang="en-US" dirty="0"/>
                  <a:t>An accepting run of the product NBA: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000" dirty="0"/>
                  <a:t>make product start in a state which “looks” for reaching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it is reached, it transitions to a state that starts “looking” for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this is reached, it transitions back to “looking” for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 every infinite run that is accepting in the product, it will encounter both accepting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infinitely often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FF378-CCC7-4382-A56E-DB9C92D9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7F7-786E-47BD-A05E-E5356293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709D43-0EF1-4D89-997B-15A3058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in the product?</a:t>
            </a:r>
          </a:p>
        </p:txBody>
      </p:sp>
    </p:spTree>
    <p:extLst>
      <p:ext uri="{BB962C8B-B14F-4D97-AF65-F5344CB8AC3E}">
        <p14:creationId xmlns:p14="http://schemas.microsoft.com/office/powerpoint/2010/main" val="348306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580318" y="4142069"/>
            <a:ext cx="4616194" cy="1375908"/>
            <a:chOff x="1562891" y="3824604"/>
            <a:chExt cx="4616194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8" y="421503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2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85797" y="914401"/>
            <a:ext cx="2041828" cy="1183340"/>
            <a:chOff x="1402327" y="3824604"/>
            <a:chExt cx="4556369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0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9" y="4215037"/>
              <a:ext cx="397087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4" y="5267229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40" y="5407601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106082" y="2417738"/>
            <a:ext cx="1969692" cy="568210"/>
            <a:chOff x="1562891" y="3824604"/>
            <a:chExt cx="4996890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40"/>
              <a:ext cx="665755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5" y="4327791"/>
              <a:ext cx="281054" cy="53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9" y="4215037"/>
              <a:ext cx="998172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34842B-59E3-49EB-85D6-983F9C69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70" y="969802"/>
            <a:ext cx="6150434" cy="5092295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DBAC3-8905-4E93-AFE3-B26C3861E099}"/>
              </a:ext>
            </a:extLst>
          </p:cNvPr>
          <p:cNvSpPr/>
          <p:nvPr/>
        </p:nvSpPr>
        <p:spPr>
          <a:xfrm>
            <a:off x="3762531" y="1757730"/>
            <a:ext cx="4033377" cy="1738072"/>
          </a:xfrm>
          <a:custGeom>
            <a:avLst/>
            <a:gdLst>
              <a:gd name="connsiteX0" fmla="*/ 0 w 4033377"/>
              <a:gd name="connsiteY0" fmla="*/ 123536 h 1738072"/>
              <a:gd name="connsiteX1" fmla="*/ 2121108 w 4033377"/>
              <a:gd name="connsiteY1" fmla="*/ 146021 h 1738072"/>
              <a:gd name="connsiteX2" fmla="*/ 2420912 w 4033377"/>
              <a:gd name="connsiteY2" fmla="*/ 1585077 h 1738072"/>
              <a:gd name="connsiteX3" fmla="*/ 4009869 w 4033377"/>
              <a:gd name="connsiteY3" fmla="*/ 1652532 h 1738072"/>
              <a:gd name="connsiteX4" fmla="*/ 3305331 w 4033377"/>
              <a:gd name="connsiteY4" fmla="*/ 1195332 h 1738072"/>
              <a:gd name="connsiteX5" fmla="*/ 2398426 w 4033377"/>
              <a:gd name="connsiteY5" fmla="*/ 1510126 h 17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377" h="1738072">
                <a:moveTo>
                  <a:pt x="0" y="123536"/>
                </a:moveTo>
                <a:cubicBezTo>
                  <a:pt x="858811" y="12983"/>
                  <a:pt x="1717623" y="-97569"/>
                  <a:pt x="2121108" y="146021"/>
                </a:cubicBezTo>
                <a:cubicBezTo>
                  <a:pt x="2524593" y="389611"/>
                  <a:pt x="2106119" y="1333992"/>
                  <a:pt x="2420912" y="1585077"/>
                </a:cubicBezTo>
                <a:cubicBezTo>
                  <a:pt x="2735705" y="1836162"/>
                  <a:pt x="3862466" y="1717490"/>
                  <a:pt x="4009869" y="1652532"/>
                </a:cubicBezTo>
                <a:cubicBezTo>
                  <a:pt x="4157272" y="1587574"/>
                  <a:pt x="3573905" y="1219066"/>
                  <a:pt x="3305331" y="1195332"/>
                </a:cubicBezTo>
                <a:cubicBezTo>
                  <a:pt x="3036757" y="1171598"/>
                  <a:pt x="2717591" y="1340862"/>
                  <a:pt x="2398426" y="1510126"/>
                </a:cubicBezTo>
              </a:path>
            </a:pathLst>
          </a:custGeom>
          <a:noFill/>
          <a:ln w="2540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/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blipFill>
                <a:blip r:embed="rId1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/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words containing at least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followed by arbitrary finite suffixes, followed by an infinite string of only 0s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Satisfies “eventually 1 and eventually always 0”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blipFill>
                <a:blip r:embed="rId13"/>
                <a:stretch>
                  <a:fillRect l="-1944" t="-1583" r="-21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6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Generalized Nondeterministic Büchi automaton (GNBA)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:r>
                  <a:rPr lang="en-US" dirty="0"/>
                  <a:t>Acceptance condition specified 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finite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called an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97DD1-567D-4928-AE84-ED95B6DB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4EB-7FB4-41AF-833E-887A230B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A971-D451-4B4A-827A-D23DB924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44331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 of an NFA on a given </a:t>
                </a:r>
                <a:r>
                  <a:rPr lang="en-US" i="1" dirty="0"/>
                  <a:t>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finite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an NFA is called an </a:t>
                </a:r>
                <a:r>
                  <a:rPr lang="en-US" i="1" dirty="0"/>
                  <a:t>accepting </a:t>
                </a:r>
                <a:r>
                  <a:rPr lang="en-US" dirty="0"/>
                  <a:t>run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accepted by the NFA if </a:t>
                </a:r>
                <a:r>
                  <a:rPr lang="en-US" b="1" dirty="0"/>
                  <a:t>there exists</a:t>
                </a:r>
                <a:r>
                  <a:rPr lang="en-US" dirty="0"/>
                  <a:t> an accepting run</a:t>
                </a:r>
              </a:p>
              <a:p>
                <a:r>
                  <a:rPr lang="en-US" dirty="0"/>
                  <a:t>Language of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there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accepting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run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9AF2-4A2C-458D-AB60-0F9C5EA6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697-DAA8-426D-A19C-E876C44B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A4C9F-B7DF-44B6-AA20-E5F03D9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automaton</a:t>
            </a:r>
          </a:p>
        </p:txBody>
      </p:sp>
    </p:spTree>
    <p:extLst>
      <p:ext uri="{BB962C8B-B14F-4D97-AF65-F5344CB8AC3E}">
        <p14:creationId xmlns:p14="http://schemas.microsoft.com/office/powerpoint/2010/main" val="324528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</p:spPr>
            <p:txBody>
              <a:bodyPr/>
              <a:lstStyle/>
              <a:p>
                <a:r>
                  <a:rPr lang="en-US" dirty="0"/>
                  <a:t>An infinite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a GNBA is called </a:t>
                </a:r>
                <a:r>
                  <a:rPr lang="en-US" i="1" dirty="0"/>
                  <a:t>accepting </a:t>
                </a:r>
                <a:r>
                  <a:rPr lang="en-US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inf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there should be at least one state from each accepting set that appears infinitely often in a run</a:t>
                </a:r>
              </a:p>
              <a:p>
                <a:r>
                  <a:rPr lang="en-US" dirty="0"/>
                  <a:t>A GNBA accepts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an accepting run of the GNBA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  <a:blipFill>
                <a:blip r:embed="rId2"/>
                <a:stretch>
                  <a:fillRect l="-521" t="-3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83CD-8863-41B7-908C-EC0415D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66A9-ED0E-4D1C-8318-D245CBF5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D8149-854F-468E-B9D2-8912EE1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GNBA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AA1B-3817-4A90-9855-888F978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243798"/>
            <a:ext cx="5343059" cy="205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accepts all strings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true infinitely often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  <a:blipFill>
                <a:blip r:embed="rId4"/>
                <a:stretch>
                  <a:fillRect l="-1208" b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8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For each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mr-IN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×{1}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sepChr m:val="∣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+1)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we can show that every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AB920-D4AA-439F-89B6-ABA07F52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7FEF-3168-49E7-85F9-F866B27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375D55-D36D-430A-A140-9FB5460A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GNBA – NBA equivalence</a:t>
            </a:r>
          </a:p>
        </p:txBody>
      </p:sp>
    </p:spTree>
    <p:extLst>
      <p:ext uri="{BB962C8B-B14F-4D97-AF65-F5344CB8AC3E}">
        <p14:creationId xmlns:p14="http://schemas.microsoft.com/office/powerpoint/2010/main" val="35309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be accepting, it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infinitely often,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as soon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, the NBA transitions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 second copy: to reach the third copy, it needs to visit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NBA can return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if it goes through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</a:t>
                </a:r>
              </a:p>
              <a:p>
                <a:pPr lvl="1"/>
                <a:r>
                  <a:rPr lang="en-US" dirty="0"/>
                  <a:t>I.e., NBA visits an accept state in each copy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Every string accepted by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accepted by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similarly show that every string accepted by GNBA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C9DBB-0E93-4BCE-89B3-5B2D14CC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8DE2-5427-42CB-8E34-DC7DD1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5321D-A12C-429A-8D7C-8511F164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</p:txBody>
      </p:sp>
    </p:spTree>
    <p:extLst>
      <p:ext uri="{BB962C8B-B14F-4D97-AF65-F5344CB8AC3E}">
        <p14:creationId xmlns:p14="http://schemas.microsoft.com/office/powerpoint/2010/main" val="172391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The idea is like that of the product of NBA: we want to lift acceptance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acceptance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69AC-BCA3-4DAC-BED4-CB2813E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3908-CE89-46D5-BA1B-EEA0290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6FBAD6-4270-4650-AFD5-534C6E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for GNBA</a:t>
            </a:r>
          </a:p>
        </p:txBody>
      </p:sp>
    </p:spTree>
    <p:extLst>
      <p:ext uri="{BB962C8B-B14F-4D97-AF65-F5344CB8AC3E}">
        <p14:creationId xmlns:p14="http://schemas.microsoft.com/office/powerpoint/2010/main" val="144100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67B5-B5D7-4B2F-AE06-EEC58D3E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a model of the system, check if a desired property is satisfied by the model</a:t>
            </a:r>
          </a:p>
          <a:p>
            <a:r>
              <a:rPr lang="en-US" dirty="0"/>
              <a:t>Verification technique that explores all possible system states in a brute-force manner</a:t>
            </a:r>
          </a:p>
          <a:p>
            <a:r>
              <a:rPr lang="en-US" dirty="0"/>
              <a:t>Origins of model checking are in program synthesis, “finite model theory”</a:t>
            </a:r>
          </a:p>
          <a:p>
            <a:pPr lvl="1"/>
            <a:r>
              <a:rPr lang="en-US" dirty="0"/>
              <a:t>The word model perhaps meant something different initially (the mathematical logic usage of the word model) – now it means a “model” of the system-under-design</a:t>
            </a:r>
          </a:p>
          <a:p>
            <a:pPr lvl="1"/>
            <a:r>
              <a:rPr lang="en-US" dirty="0"/>
              <a:t>We will do some history of model checking a bit later in the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8D5E-1494-4D62-8E17-0F101FD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43C6-E45E-4E22-A850-0FDB8F8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EF7DDB-4D98-4E03-ABDB-14598A2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93901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,→,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Objective: </a:t>
                </a:r>
                <a:r>
                  <a:rPr lang="en-US" b="1" dirty="0"/>
                  <a:t>Algorithmically </a:t>
                </a:r>
                <a:endParaRPr lang="en-US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lvl="1"/>
                <a:r>
                  <a:rPr lang="en-US" dirty="0"/>
                  <a:t>find a counterexample that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Note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nor/>
                        </m:rPr>
                        <a:rPr lang="en-US" dirty="0"/>
                        <m:t>⊭</m:t>
                      </m:r>
                      <m:r>
                        <m:rPr>
                          <m:nor/>
                        </m:rPr>
                        <a:rPr lang="en-US" b="0" i="0" dirty="0" smtClean="0"/>
                        <m:t>P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C6866-B33F-4459-98F0-D44EF2A0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7D529-F34C-4B44-93D0-1208051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9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encodes not satisfying the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combines paths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runs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Graph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check if there exists a path that visits an accept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infinitely often </a:t>
                </a:r>
              </a:p>
              <a:p>
                <a:r>
                  <a:rPr lang="en-US" dirty="0"/>
                  <a:t>If yes, that is a counterexample that proves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not, then all runs for the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are non-accepting,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1DBC3-990F-4E0E-968C-56C2B636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01BC-22BF-48E2-86B6-E9ABA015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2956D-533B-4FDE-BD0E-6E9F24D1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</p:spTree>
    <p:extLst>
      <p:ext uri="{BB962C8B-B14F-4D97-AF65-F5344CB8AC3E}">
        <p14:creationId xmlns:p14="http://schemas.microsoft.com/office/powerpoint/2010/main" val="629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</p:spPr>
            <p:txBody>
              <a:bodyPr/>
              <a:lstStyle/>
              <a:p>
                <a:r>
                  <a:rPr lang="en-US" dirty="0"/>
                  <a:t>Persistence property : formalizes the condition that accept states are only visited finitely many times</a:t>
                </a:r>
              </a:p>
              <a:p>
                <a:pPr lvl="1"/>
                <a:r>
                  <a:rPr lang="en-US" dirty="0"/>
                  <a:t>Verifying safety reduces to checking invariants</a:t>
                </a:r>
              </a:p>
              <a:p>
                <a:pPr lvl="1"/>
                <a:r>
                  <a:rPr lang="en-US" dirty="0"/>
                  <a:t>Verifying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 reduces to checking persistence</a:t>
                </a:r>
              </a:p>
              <a:p>
                <a:r>
                  <a:rPr lang="en-US" dirty="0"/>
                  <a:t>Persistence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that encodes </a:t>
                </a:r>
                <a:r>
                  <a:rPr lang="en-US" i="1" dirty="0"/>
                  <a:t>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some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𝑝𝑒𝑟𝑠𝑖𝑠𝑡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  <a:blipFill>
                <a:blip r:embed="rId2"/>
                <a:stretch>
                  <a:fillRect l="-52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ADCD-C4A1-48CF-B9C3-D116AC2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8924-795D-43D2-BAFE-B22250D4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DD41E0-6E3F-4D80-B184-A79F343B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properties</a:t>
            </a:r>
          </a:p>
        </p:txBody>
      </p:sp>
    </p:spTree>
    <p:extLst>
      <p:ext uri="{BB962C8B-B14F-4D97-AF65-F5344CB8AC3E}">
        <p14:creationId xmlns:p14="http://schemas.microsoft.com/office/powerpoint/2010/main" val="415772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</a:t>
                </a:r>
              </a:p>
              <a:p>
                <a:pPr lvl="1"/>
                <a:r>
                  <a:rPr lang="en-US" b="0" dirty="0"/>
                  <a:t>LTS without terminal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NBA encoding violation of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given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/>
                          <m:t>eventually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forever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nary>
                          <m:naryPr>
                            <m:chr m:val="⋀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nary>
                      </m:e>
                    </m:borderBox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  <a:blipFill>
                <a:blip r:embed="rId2"/>
                <a:stretch>
                  <a:fillRect l="-938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61CB-582C-4C58-A12B-9723CC89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7C6E-98C2-4C2A-8F02-14A659C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Product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[same as that for NFA]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3CDB3D-47FB-48D5-9F19-31288347A07C}"/>
              </a:ext>
            </a:extLst>
          </p:cNvPr>
          <p:cNvSpPr txBox="1"/>
          <p:nvPr/>
        </p:nvSpPr>
        <p:spPr>
          <a:xfrm>
            <a:off x="7455737" y="5888982"/>
            <a:ext cx="3898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There is a typo in the BP book in my edition: the conjunction  is not over the correct set of states</a:t>
            </a:r>
          </a:p>
        </p:txBody>
      </p:sp>
    </p:spTree>
    <p:extLst>
      <p:ext uri="{BB962C8B-B14F-4D97-AF65-F5344CB8AC3E}">
        <p14:creationId xmlns:p14="http://schemas.microsoft.com/office/powerpoint/2010/main" val="95581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C336-F5B2-4100-A8BA-8F65265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DB196-3CD9-4AFE-A207-785765F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105DBC-6419-4404-B53B-A0AC7C33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" y="1477402"/>
            <a:ext cx="5094157" cy="276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4B688-21E0-4A67-A8A8-1E3FFD46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2" y="131659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/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/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/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/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 is a cycle from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another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blipFill>
                <a:blip r:embed="rId8"/>
                <a:stretch>
                  <a:fillRect l="-4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/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captures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infinitely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often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green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 Because the resulting LTS has an accepting path, it means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⊭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infinitely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often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blipFill>
                <a:blip r:embed="rId9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671C-86EF-4FB2-845B-414A47F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17B3-203E-45A3-90D1-358573C2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584B6-F2AA-49A0-8A5C-E5D75BC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/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/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374B7A-3A2F-4B22-BFA4-B093463BFA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545976" y="2870600"/>
            <a:ext cx="1492624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72168-9A7D-49E2-897E-A72B03F5A70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863352" y="2861833"/>
            <a:ext cx="1319308" cy="8767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CDF54B-924A-43F2-BE20-6CDF2BC26562}"/>
              </a:ext>
            </a:extLst>
          </p:cNvPr>
          <p:cNvGrpSpPr/>
          <p:nvPr/>
        </p:nvGrpSpPr>
        <p:grpSpPr>
          <a:xfrm>
            <a:off x="6182660" y="2450353"/>
            <a:ext cx="824752" cy="822960"/>
            <a:chOff x="6182660" y="2450353"/>
            <a:chExt cx="824752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FAF20-6477-41C3-8897-90598D8E09CC}"/>
                </a:ext>
              </a:extLst>
            </p:cNvPr>
            <p:cNvSpPr/>
            <p:nvPr/>
          </p:nvSpPr>
          <p:spPr>
            <a:xfrm>
              <a:off x="6182660" y="2450353"/>
              <a:ext cx="824752" cy="822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/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2656F9-6564-45B2-9984-CDC470703D67}"/>
              </a:ext>
            </a:extLst>
          </p:cNvPr>
          <p:cNvSpPr txBox="1"/>
          <p:nvPr/>
        </p:nvSpPr>
        <p:spPr>
          <a:xfrm>
            <a:off x="898474" y="2388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C58D7-E621-454B-8C4D-7678DC97D273}"/>
              </a:ext>
            </a:extLst>
          </p:cNvPr>
          <p:cNvSpPr txBox="1"/>
          <p:nvPr/>
        </p:nvSpPr>
        <p:spPr>
          <a:xfrm>
            <a:off x="3039436" y="25037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F6134-BF37-42FB-A530-1F0B0A9227A4}"/>
              </a:ext>
            </a:extLst>
          </p:cNvPr>
          <p:cNvSpPr txBox="1"/>
          <p:nvPr/>
        </p:nvSpPr>
        <p:spPr>
          <a:xfrm>
            <a:off x="5383858" y="2441586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01D9E-B34D-4E13-B4D7-943F8FCEC219}"/>
              </a:ext>
            </a:extLst>
          </p:cNvPr>
          <p:cNvSpPr txBox="1"/>
          <p:nvPr/>
        </p:nvSpPr>
        <p:spPr>
          <a:xfrm>
            <a:off x="4447618" y="3567154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316CE-D09B-43E8-8E61-64B9ACCDBC5C}"/>
              </a:ext>
            </a:extLst>
          </p:cNvPr>
          <p:cNvCxnSpPr>
            <a:cxnSpLocks/>
          </p:cNvCxnSpPr>
          <p:nvPr/>
        </p:nvCxnSpPr>
        <p:spPr>
          <a:xfrm>
            <a:off x="4447618" y="3298824"/>
            <a:ext cx="3358" cy="91873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/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A673D3-7DBB-4FE0-9362-5B33BECCE330}"/>
              </a:ext>
            </a:extLst>
          </p:cNvPr>
          <p:cNvSpPr txBox="1"/>
          <p:nvPr/>
        </p:nvSpPr>
        <p:spPr>
          <a:xfrm>
            <a:off x="3187073" y="442730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4663FF-C962-4EED-8E52-EB84C6F34E45}"/>
              </a:ext>
            </a:extLst>
          </p:cNvPr>
          <p:cNvCxnSpPr>
            <a:cxnSpLocks/>
            <a:stCxn id="30" idx="2"/>
            <a:endCxn id="30" idx="1"/>
          </p:cNvCxnSpPr>
          <p:nvPr/>
        </p:nvCxnSpPr>
        <p:spPr>
          <a:xfrm rot="10800000" flipH="1">
            <a:off x="4035242" y="4335880"/>
            <a:ext cx="120782" cy="297160"/>
          </a:xfrm>
          <a:prstGeom prst="curvedConnector4">
            <a:avLst>
              <a:gd name="adj1" fmla="val -189267"/>
              <a:gd name="adj2" fmla="val 1291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B6EFB39-C3A4-4276-A5F6-7991307510F6}"/>
              </a:ext>
            </a:extLst>
          </p:cNvPr>
          <p:cNvCxnSpPr>
            <a:cxnSpLocks/>
            <a:stCxn id="6" idx="1"/>
            <a:endCxn id="6" idx="2"/>
          </p:cNvCxnSpPr>
          <p:nvPr/>
        </p:nvCxnSpPr>
        <p:spPr>
          <a:xfrm rot="16200000" flipH="1" flipV="1">
            <a:off x="1633035" y="2661629"/>
            <a:ext cx="297160" cy="120782"/>
          </a:xfrm>
          <a:prstGeom prst="curvedConnector4">
            <a:avLst>
              <a:gd name="adj1" fmla="val -38076"/>
              <a:gd name="adj2" fmla="val 2892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723C76-F525-41C2-AA83-F2231072406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33600" y="1914939"/>
            <a:ext cx="0" cy="535414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/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𝑎𝑏𝑏𝑎𝑎𝑏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" panose="02040503050406030204" pitchFamily="18" charset="0"/>
                </a:endParaRPr>
              </a:p>
              <a:p>
                <a:endParaRPr lang="en-US" dirty="0"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the word because there is an accepting run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blipFill>
                <a:blip r:embed="rId6"/>
                <a:stretch>
                  <a:fillRect l="-116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= 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Following two statements are equivalent: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(graph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Persistence encodes “bad behaviors”: we want to disprove persistence</a:t>
                </a:r>
              </a:p>
              <a:p>
                <a:pPr marL="0" indent="0">
                  <a:buNone/>
                </a:pPr>
                <a:r>
                  <a:rPr lang="en-US" dirty="0"/>
                  <a:t>Cycle detection:</a:t>
                </a:r>
              </a:p>
              <a:p>
                <a:r>
                  <a:rPr lang="en-US" dirty="0" err="1"/>
                  <a:t>Tarjan’s</a:t>
                </a:r>
                <a:r>
                  <a:rPr lang="en-US" dirty="0"/>
                  <a:t> algorithm to decompose a graph into strongly connected components (SCCs): optimal </a:t>
                </a:r>
                <a:r>
                  <a:rPr lang="en-US" dirty="0" err="1"/>
                  <a:t>w.r.t.</a:t>
                </a:r>
                <a:r>
                  <a:rPr lang="en-US" dirty="0"/>
                  <a:t> asymptotic worst-case complexity</a:t>
                </a:r>
              </a:p>
              <a:p>
                <a:r>
                  <a:rPr lang="en-US" dirty="0"/>
                  <a:t>On-the-fly cycle detection algorithms using DFS-based cycle detection</a:t>
                </a:r>
              </a:p>
              <a:p>
                <a:pPr marL="0" indent="0">
                  <a:buNone/>
                </a:pPr>
                <a:r>
                  <a:rPr lang="en-US" dirty="0"/>
                  <a:t>Challenge: avoid quadratic time complexity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1948" r="-313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3086F-84FB-49BC-8D1A-2F71E412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40DC-60DE-456C-9541-D4643E4B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BB0099-0289-4A4B-9F6C-C927E699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90407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5D0A-89E8-45D0-A54E-C7C84BF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66F9-1D9F-49FA-A9A6-5936571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EF4CA-5D6D-4C52-B9F8-5694266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stac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m:rPr>
                          <m:lit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phis</m:t>
                      </m:r>
                      <m: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≔∅; 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foreach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𝑣𝑖𝑠𝑖𝑡𝑒𝑑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800" dirty="0"/>
                  <a:t>Outer DFS : tries to reach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states</a:t>
                </a:r>
              </a:p>
              <a:p>
                <a:r>
                  <a:rPr lang="en-US" sz="1800" dirty="0"/>
                  <a:t>Inner DFS: tries to search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edges lead to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</a:t>
                </a:r>
              </a:p>
              <a:p>
                <a:r>
                  <a:rPr lang="en-US" sz="1800" dirty="0"/>
                  <a:t>reverse(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) is the counterexample if cycle found</a:t>
                </a:r>
              </a:p>
              <a:p>
                <a:r>
                  <a:rPr lang="en-US" sz="1800" dirty="0"/>
                  <a:t>If not,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  <a:blipFill>
                <a:blip r:embed="rId2"/>
                <a:stretch>
                  <a:fillRect t="-4390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07EC-DA05-4FC4-83C7-DBDB46F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BD32-ABFA-41D7-8135-F4E4707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0A584-91AD-4D17-9475-E6FB0042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DFS-based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sz="1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:=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false</a:t>
                </a:r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≠∅∨¬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while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l="-207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  <a:blipFill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7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D80C-AFB1-458C-B317-CD348D4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34FF-88D8-4550-800E-7D6A4545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CC077-732E-456A-9EE6-0EEFBA7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nested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5DAF-8465-4E42-B943-6FC6923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33" y="49415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/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the outer DFS algorithm starts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will one by one add all states till it reaches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will pop states one by one till it reaches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None of these popped states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does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Phi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triggers cycle detection, which will find the cycle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itself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blipFill>
                <a:blip r:embed="rId4"/>
                <a:stretch>
                  <a:fillRect l="-532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785F9-D2F8-4EDC-B2FB-EA8B51F91D27}"/>
              </a:ext>
            </a:extLst>
          </p:cNvPr>
          <p:cNvCxnSpPr/>
          <p:nvPr/>
        </p:nvCxnSpPr>
        <p:spPr>
          <a:xfrm>
            <a:off x="9639717" y="1563986"/>
            <a:ext cx="228600" cy="222250"/>
          </a:xfrm>
          <a:prstGeom prst="line">
            <a:avLst/>
          </a:prstGeom>
          <a:ln w="3175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/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6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B4C60-B613-4C62-A5CD-174D4BB6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overall structure as a Büchi automaton, what differs is the way acceptance sets are defined and the resulting acceptance condition</a:t>
            </a:r>
          </a:p>
          <a:p>
            <a:r>
              <a:rPr lang="en-US" dirty="0"/>
              <a:t>Büchi variants</a:t>
            </a:r>
          </a:p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  <a:p>
            <a:r>
              <a:rPr lang="en-US" dirty="0"/>
              <a:t>Rabin condition</a:t>
            </a:r>
          </a:p>
          <a:p>
            <a:r>
              <a:rPr lang="en-US" dirty="0"/>
              <a:t>Streett condition</a:t>
            </a:r>
          </a:p>
          <a:p>
            <a:r>
              <a:rPr lang="en-US" dirty="0"/>
              <a:t>Muller condition</a:t>
            </a:r>
          </a:p>
          <a:p>
            <a:r>
              <a:rPr lang="en-US" dirty="0"/>
              <a:t>Parity condition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571D-352D-49C4-B23E-294A146B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BAEF-2673-47FC-AF97-737ADF7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kinds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-automata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8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Henceforth, instead of designating a set of “final” or “accepting” states, we will change the tuple to have an “acceptance condition”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of the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is defined as usual </a:t>
                </a:r>
              </a:p>
              <a:p>
                <a:r>
                  <a:rPr lang="en-US" dirty="0"/>
                  <a:t>Büchi condition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Generalized Büchi condition: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  <a:blipFill>
                <a:blip r:embed="rId2"/>
                <a:stretch>
                  <a:fillRect l="-521" t="-3264" r="-417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B9C26-63E4-4941-93DA-BE79EE4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BE13-B4BE-492D-B37F-207CA3AE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E60D1F-21A2-4052-AB61-32CB9D3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5569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case of Büchi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Every strongly connected component (SCC) of the automaton is either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disjoint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SCCs are either all accepting end components or all rejecting end components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12FBF-953F-4A06-9D81-55D3431F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702B8-6042-49FB-A314-8B44E9E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D4FB8-5AB1-4F4E-82A6-362177AE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0719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Acceptance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Acceptance condition is the same, but the automata has a special structure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union of two disjoint subsets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⨄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Set of </a:t>
                </a:r>
                <a:r>
                  <a:rPr lang="en-US" dirty="0"/>
                  <a:t>accepting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Automaton is deterministic for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deterministic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E0141-EFD5-4FC7-9BBE-BF938E7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2655-BB98-49DD-824B-4AE81A1C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7F306E-897E-491D-82B3-5EE400C7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Deterministic or Semi-Deterministic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7673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/>
              <a:lstStyle/>
              <a:p>
                <a:r>
                  <a:rPr lang="en-US" dirty="0"/>
                  <a:t>co- Büchi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 is an abbreviation for “complemented”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rejecting]</a:t>
                </a:r>
              </a:p>
              <a:p>
                <a:endParaRPr lang="en-US" dirty="0"/>
              </a:p>
              <a:p>
                <a:r>
                  <a:rPr lang="en-US" dirty="0"/>
                  <a:t>Complement of an NBA is a co-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49337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some pair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and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Rabin condition</a:t>
            </a:r>
          </a:p>
        </p:txBody>
      </p:sp>
    </p:spTree>
    <p:extLst>
      <p:ext uri="{BB962C8B-B14F-4D97-AF65-F5344CB8AC3E}">
        <p14:creationId xmlns:p14="http://schemas.microsoft.com/office/powerpoint/2010/main" val="10562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DFAs are called total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of a DFA: there is only one run for each input word</a:t>
                </a:r>
              </a:p>
              <a:p>
                <a:r>
                  <a:rPr lang="en-US" dirty="0"/>
                  <a:t>If the (only) run is accepting, the DFA accepts the word, otherwise rejects</a:t>
                </a:r>
              </a:p>
              <a:p>
                <a:endParaRPr lang="en-US" dirty="0"/>
              </a:p>
              <a:p>
                <a:r>
                  <a:rPr lang="en-US" dirty="0"/>
                  <a:t>NFA to DFA conversion can be done by “subset construction”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7FF1D-570B-4F14-B7A8-0F19A33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E5C-4EC5-4180-B263-EC0B47D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FEA0EF-07AB-4BED-8139-1EF875CD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4197883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all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or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Streett condition</a:t>
            </a:r>
          </a:p>
        </p:txBody>
      </p:sp>
    </p:spTree>
    <p:extLst>
      <p:ext uri="{BB962C8B-B14F-4D97-AF65-F5344CB8AC3E}">
        <p14:creationId xmlns:p14="http://schemas.microsoft.com/office/powerpoint/2010/main" val="344302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one of the sets of states in the acceptance condition is </a:t>
                </a:r>
                <a:r>
                  <a:rPr lang="en-US" b="1" dirty="0"/>
                  <a:t>exactly</a:t>
                </a:r>
                <a:r>
                  <a:rPr lang="en-US" dirty="0"/>
                  <a:t> the set of states that appears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029D-5EA6-48CC-9468-DFF0F8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A6B3-D3C1-4356-8D75-EC21BB1F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28596-4721-4685-820A-5841BDD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 automaton</a:t>
            </a:r>
          </a:p>
        </p:txBody>
      </p:sp>
    </p:spTree>
    <p:extLst>
      <p:ext uri="{BB962C8B-B14F-4D97-AF65-F5344CB8AC3E}">
        <p14:creationId xmlns:p14="http://schemas.microsoft.com/office/powerpoint/2010/main" val="69580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equivalent and alternate definitions: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⊂⋯⊂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even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some finite set of colors: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labels a state with a color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inf. seq. of colors for corr. states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accepting iff: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sepChr m:val="∣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even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F4E0-6AA4-42BC-A55B-0CD16F47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C0D2-0A4F-4F47-A19F-CBE22F4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AE7B44-40AE-42CE-9FED-8051777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Automata</a:t>
            </a:r>
          </a:p>
        </p:txBody>
      </p:sp>
    </p:spTree>
    <p:extLst>
      <p:ext uri="{BB962C8B-B14F-4D97-AF65-F5344CB8AC3E}">
        <p14:creationId xmlns:p14="http://schemas.microsoft.com/office/powerpoint/2010/main" val="2139699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authors prefer to define accepting transitions instead of states</a:t>
                </a:r>
              </a:p>
              <a:p>
                <a:pPr marL="0" indent="0">
                  <a:buNone/>
                </a:pPr>
                <a:r>
                  <a:rPr lang="en-US" dirty="0"/>
                  <a:t>Transition-based Generalized NBA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set of transitions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appearing infinitely often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define transition-based acceptance for all kinds of automata. It is possible to go from one form to another.</a:t>
                </a:r>
              </a:p>
              <a:p>
                <a:r>
                  <a:rPr lang="en-US" dirty="0"/>
                  <a:t>Why? It actually makes product with an LTS easier to define (left as an exercise)!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469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5CC4-B40C-4730-A9C4-C378DCBB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B209-C833-4986-BF4F-F4861613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AFF85-815A-42DD-B605-BDC9DE48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states vs. transitions</a:t>
            </a:r>
          </a:p>
        </p:txBody>
      </p:sp>
    </p:spTree>
    <p:extLst>
      <p:ext uri="{BB962C8B-B14F-4D97-AF65-F5344CB8AC3E}">
        <p14:creationId xmlns:p14="http://schemas.microsoft.com/office/powerpoint/2010/main" val="3076993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Expressive power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Succinctness (Size of the automaton to express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-language)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Ease of complementation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in various applications (model checking, reactive program synthesis, games, etc.)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  <a:blipFill>
                <a:blip r:embed="rId2"/>
                <a:stretch>
                  <a:fillRect l="-573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0FE14-4F4D-4F4B-9ADB-939562E4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E304-2E3B-46FF-AB8E-C6323CFB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EE700-7E2A-4740-B618-117C0AF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so many automata?</a:t>
            </a:r>
          </a:p>
        </p:txBody>
      </p:sp>
    </p:spTree>
    <p:extLst>
      <p:ext uri="{BB962C8B-B14F-4D97-AF65-F5344CB8AC3E}">
        <p14:creationId xmlns:p14="http://schemas.microsoft.com/office/powerpoint/2010/main" val="1973250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nondeterministic ones:</a:t>
                </a:r>
              </a:p>
              <a:p>
                <a:r>
                  <a:rPr lang="en-US" dirty="0"/>
                  <a:t>NBA, LDBA, GNBA, Parity, Rabin, Street,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Nondeterministic weak Büchi and co-Büchi automata are strictly weaker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deterministic ones:</a:t>
                </a:r>
              </a:p>
              <a:p>
                <a:r>
                  <a:rPr lang="en-US" dirty="0"/>
                  <a:t>Deterministic Parity, Rabin, Streett,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Deterministic Büchi automata, co-Büchi and weak Büchi automata are strictly weaker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D0CC-D405-4BDB-B070-0432957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E960-B673-45F9-BA3C-FA8107A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0BB91A-89C7-469E-B343-F9DA0F67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</a:t>
            </a:r>
          </a:p>
        </p:txBody>
      </p:sp>
    </p:spTree>
    <p:extLst>
      <p:ext uri="{BB962C8B-B14F-4D97-AF65-F5344CB8AC3E}">
        <p14:creationId xmlns:p14="http://schemas.microsoft.com/office/powerpoint/2010/main" val="192578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8F45-FE31-48C9-811C-A4F83010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54AA-0468-4EE4-B375-BC44A0A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0AE863-9258-4182-A4C2-10DB5ED0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81D06-AD77-4D98-9D6A-F1FBB538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0" y="1230055"/>
            <a:ext cx="8753475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/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Figure reproduced from “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Typeness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-regular automata”  by 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Kupferman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Morgenstern and Murano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blipFill>
                <a:blip r:embed="rId3"/>
                <a:stretch>
                  <a:fillRect l="-481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5B5895-A84E-4156-ACBC-19C5C212A27A}"/>
              </a:ext>
            </a:extLst>
          </p:cNvPr>
          <p:cNvSpPr txBox="1"/>
          <p:nvPr/>
        </p:nvSpPr>
        <p:spPr>
          <a:xfrm>
            <a:off x="8523798" y="914401"/>
            <a:ext cx="3087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this diagram the “W” at the end indicates “word” automata.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E.g., 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NCW = Nondeterministic co-Büchi Word Automaton</a:t>
            </a:r>
          </a:p>
          <a:p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so we have many conversions possible from an automaton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A</a:t>
                </a:r>
              </a:p>
              <a:p>
                <a:r>
                  <a:rPr lang="en-US" dirty="0"/>
                  <a:t>Many results!</a:t>
                </a:r>
              </a:p>
              <a:p>
                <a:r>
                  <a:rPr lang="en-US" dirty="0"/>
                  <a:t>Generally: 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NR/NS/NP : no blow-up</a:t>
                </a:r>
              </a:p>
              <a:p>
                <a:pPr lvl="1"/>
                <a:r>
                  <a:rPr lang="en-US" dirty="0"/>
                  <a:t>NR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polynomial blow-up in number of states and pairs</a:t>
                </a:r>
              </a:p>
              <a:p>
                <a:pPr lvl="1"/>
                <a:r>
                  <a:rPr lang="en-US" dirty="0"/>
                  <a:t>NS/NM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exponential blow-up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DR/DP : exponential blow-up</a:t>
                </a:r>
              </a:p>
              <a:p>
                <a:r>
                  <a:rPr lang="en-US" dirty="0"/>
                  <a:t>Determinization of nondeterministic Büchi automata uses a famous result known as </a:t>
                </a:r>
                <a:r>
                  <a:rPr lang="en-US" dirty="0" err="1"/>
                  <a:t>Safra’s</a:t>
                </a:r>
                <a:r>
                  <a:rPr lang="en-US" dirty="0"/>
                  <a:t> construction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34B8-8543-4F27-B6BA-5BA7CACE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D651-7B59-4FC6-BBBA-13CCAF9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1304A-8585-40A6-87AE-2B6E4C07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between automata</a:t>
            </a:r>
          </a:p>
        </p:txBody>
      </p:sp>
    </p:spTree>
    <p:extLst>
      <p:ext uri="{BB962C8B-B14F-4D97-AF65-F5344CB8AC3E}">
        <p14:creationId xmlns:p14="http://schemas.microsoft.com/office/powerpoint/2010/main" val="393368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29E5E-C880-46AD-8CD5-8E3E853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7F3A-184D-42DB-BB93-5B189BC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30CC3-93EB-48D1-8AD1-2C5C7C29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various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impossible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01546" r="-100837" b="-25927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93564" r="-100837" b="-14901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464762" r="-837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293564" r="-100837" b="-4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564762" r="-837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F8F45-35C8-4CE2-9CB3-6D4D4944EEDE}"/>
              </a:ext>
            </a:extLst>
          </p:cNvPr>
          <p:cNvSpPr txBox="1"/>
          <p:nvPr/>
        </p:nvSpPr>
        <p:spPr>
          <a:xfrm>
            <a:off x="2011680" y="6063100"/>
            <a:ext cx="68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reproduced from: “Why These Automata Types?” by Udi </a:t>
            </a:r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Boker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C3FF-F665-435F-B249-B075D6AA089D}"/>
              </a:ext>
            </a:extLst>
          </p:cNvPr>
          <p:cNvSpPr txBox="1"/>
          <p:nvPr/>
        </p:nvSpPr>
        <p:spPr>
          <a:xfrm>
            <a:off x="765313" y="701749"/>
            <a:ext cx="116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9A9B-F98E-457B-A668-097BFB147992}"/>
              </a:ext>
            </a:extLst>
          </p:cNvPr>
          <p:cNvSpPr txBox="1"/>
          <p:nvPr/>
        </p:nvSpPr>
        <p:spPr>
          <a:xfrm>
            <a:off x="166680" y="1595868"/>
            <a:ext cx="13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Automaton</a:t>
            </a:r>
          </a:p>
        </p:txBody>
      </p:sp>
    </p:spTree>
    <p:extLst>
      <p:ext uri="{BB962C8B-B14F-4D97-AF65-F5344CB8AC3E}">
        <p14:creationId xmlns:p14="http://schemas.microsoft.com/office/powerpoint/2010/main" val="2379445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C. Baier, J. P. Katoen, </a:t>
                </a:r>
                <a:r>
                  <a:rPr lang="en-US" i="1" dirty="0"/>
                  <a:t>Principles of Model Checking</a:t>
                </a:r>
                <a:r>
                  <a:rPr lang="en-US" dirty="0"/>
                  <a:t>, MIT Press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U. </a:t>
                </a:r>
                <a:r>
                  <a:rPr lang="en-US" dirty="0" err="1"/>
                  <a:t>Boker</a:t>
                </a:r>
                <a:r>
                  <a:rPr lang="en-US" dirty="0"/>
                  <a:t>, </a:t>
                </a:r>
                <a:r>
                  <a:rPr lang="en-US" i="1" dirty="0"/>
                  <a:t>Why These Automata Types? </a:t>
                </a:r>
                <a:r>
                  <a:rPr lang="en-US" dirty="0"/>
                  <a:t>Int. Conf. on Logic for Programming, AI and Reasoning (LPAR 2022)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O. </a:t>
                </a:r>
                <a:r>
                  <a:rPr lang="en-US" dirty="0" err="1"/>
                  <a:t>Kupferman</a:t>
                </a:r>
                <a:r>
                  <a:rPr lang="en-US" dirty="0"/>
                  <a:t>, G. Morgenstern, A. Murano, </a:t>
                </a:r>
                <a:r>
                  <a:rPr lang="en-US" dirty="0" err="1"/>
                  <a:t>Typeness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automata, in Proc. of ATVA 2004.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S. Sickert, J. Esparza, S. </a:t>
                </a:r>
                <a:r>
                  <a:rPr lang="en-US" dirty="0" err="1"/>
                  <a:t>Jaax</a:t>
                </a:r>
                <a:r>
                  <a:rPr lang="en-US" dirty="0"/>
                  <a:t>, J. </a:t>
                </a:r>
                <a:r>
                  <a:rPr lang="en-US" dirty="0" err="1"/>
                  <a:t>Křetínský</a:t>
                </a:r>
                <a:r>
                  <a:rPr lang="en-US" dirty="0"/>
                  <a:t>, </a:t>
                </a:r>
                <a:r>
                  <a:rPr lang="it-IT" dirty="0"/>
                  <a:t>Limit-Deterministic Büchi Automata for Linear Temporal Logic, in Proc. of CAV 2016.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hlinkClick r:id="rId2"/>
                  </a:rPr>
                  <a:t>https://en.wikipedia.org/wiki/%CE%A9-automaton</a:t>
                </a: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76D3-3F11-442A-8688-0395AE28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3E9D-7761-4BFF-8D8E-A59FF0F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669BA9-3D79-4872-9E48-863BC1A0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96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NFA transition relation maps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Main idea: make every such subset a new state</a:t>
                </a:r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moves to a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Mark any subset that contains a final state as final</a:t>
                </a:r>
              </a:p>
              <a:p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Note: size of DFA is exponential in the size of the NFA! (exponentially more states)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69B0-6E51-40FB-A723-544F5305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9CAA-32D5-4677-A77C-4B6CDD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6F8C7-1A4F-4747-8174-DC6DB7C7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Determinizing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3638231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Weak and co-</a:t>
                </a:r>
                <a:r>
                  <a:rPr lang="en-US" sz="2800" dirty="0" err="1"/>
                  <a:t>Büchi</a:t>
                </a:r>
                <a:r>
                  <a:rPr lang="en-US" sz="2800" dirty="0"/>
                  <a:t> automata:</a:t>
                </a:r>
              </a:p>
              <a:p>
                <a:pPr lvl="1"/>
                <a:r>
                  <a:rPr lang="en-US" dirty="0"/>
                  <a:t>Intersection done directly on the product automaton</a:t>
                </a:r>
              </a:p>
              <a:p>
                <a:pPr lvl="1"/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both intersecting automata are of the same type, the product automaton retains the property </a:t>
                </a:r>
              </a:p>
              <a:p>
                <a:pPr lvl="2"/>
                <a:r>
                  <a:rPr lang="en-US" dirty="0"/>
                  <a:t>For weak: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accepting states </a:t>
                </a:r>
              </a:p>
              <a:p>
                <a:pPr lvl="2"/>
                <a:r>
                  <a:rPr lang="en-US" dirty="0"/>
                  <a:t>For co-</a:t>
                </a:r>
                <a:r>
                  <a:rPr lang="en-US" dirty="0" err="1"/>
                  <a:t>Büchi</a:t>
                </a:r>
                <a:r>
                  <a:rPr lang="en-US" dirty="0"/>
                  <a:t>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rejecting states</a:t>
                </a:r>
              </a:p>
              <a:p>
                <a:r>
                  <a:rPr lang="en-US" sz="2800" dirty="0"/>
                  <a:t>Büchi condition:</a:t>
                </a:r>
              </a:p>
              <a:p>
                <a:pPr lvl="1"/>
                <a:r>
                  <a:rPr lang="en-US" dirty="0"/>
                  <a:t>Need two copies of the automaton (and jump from one set to another)</a:t>
                </a:r>
              </a:p>
              <a:p>
                <a:r>
                  <a:rPr lang="en-US" sz="2800" dirty="0"/>
                  <a:t>Parity condition:</a:t>
                </a:r>
              </a:p>
              <a:p>
                <a:pPr lvl="1"/>
                <a:r>
                  <a:rPr lang="en-US" dirty="0"/>
                  <a:t>convert to NBA with quadratic blow-up</a:t>
                </a:r>
              </a:p>
              <a:p>
                <a:pPr lvl="1"/>
                <a:r>
                  <a:rPr lang="en-US" dirty="0"/>
                  <a:t>intersect (results in quartic blow-up and an NBA)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  <a:blipFill>
                <a:blip r:embed="rId2"/>
                <a:stretch>
                  <a:fillRect l="-625" t="-2083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DC6DA-57A0-420F-AEEC-D1A14C6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8D15-90C3-42F6-A0CA-C059C57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8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Streett condition:</a:t>
                </a:r>
              </a:p>
              <a:p>
                <a:pPr lvl="1"/>
                <a:r>
                  <a:rPr lang="en-US" dirty="0"/>
                  <a:t>Intersection can be done directly on the product automaton</a:t>
                </a:r>
              </a:p>
              <a:p>
                <a:endParaRPr lang="en-US" dirty="0"/>
              </a:p>
              <a:p>
                <a:r>
                  <a:rPr lang="en-US" dirty="0"/>
                  <a:t>Rabin condition:</a:t>
                </a:r>
              </a:p>
              <a:p>
                <a:pPr lvl="1"/>
                <a:r>
                  <a:rPr lang="en-US" dirty="0"/>
                  <a:t>Direct intersection using some involved copies of the automata: quadratic size blow-up</a:t>
                </a:r>
              </a:p>
              <a:p>
                <a:endParaRPr lang="en-US" dirty="0"/>
              </a:p>
              <a:p>
                <a:r>
                  <a:rPr lang="en-US" dirty="0"/>
                  <a:t>Muller condition:</a:t>
                </a:r>
              </a:p>
              <a:p>
                <a:pPr lvl="1"/>
                <a:r>
                  <a:rPr lang="en-US" dirty="0"/>
                  <a:t>Muller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Büchi cubic size blow-up</a:t>
                </a:r>
              </a:p>
              <a:p>
                <a:pPr lvl="1"/>
                <a:r>
                  <a:rPr lang="en-US" dirty="0"/>
                  <a:t>But converting back to Muller may involve exponential blow-up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0123-011C-4337-9351-A8BCD8C6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D6AA-4B8A-4F5B-A01F-39332D0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99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a word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or infinite sequence of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) is the number of symbols in it</a:t>
                </a:r>
              </a:p>
              <a:p>
                <a:r>
                  <a:rPr lang="en-US" dirty="0"/>
                  <a:t>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allowed! Empty word denoted by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(epsilon)</a:t>
                </a:r>
              </a:p>
              <a:p>
                <a:r>
                  <a:rPr lang="en-US" dirty="0"/>
                  <a:t>Syntax for regular expressions (here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arbitrary symbol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∷= ∅∣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Semantics of a regular expression is a language (set of finite words)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[Disjunction]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[Concatenation]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short-hand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repetitions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[Kleene-star]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  <a:blipFill>
                <a:blip r:embed="rId2"/>
                <a:stretch>
                  <a:fillRect l="-521" t="-197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6110-840C-4776-9A5F-FCE64253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4897-0370-442D-8475-2623D380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FF2BDF-6699-49C8-8EE4-1E74292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59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𝑎𝑎𝑎𝑐𝑐𝑐𝑐𝑎𝑎𝑐𝑐𝑏𝑏𝑎𝑎𝑎𝑎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regular if there is some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Theorems: </a:t>
                </a:r>
              </a:p>
              <a:p>
                <a:r>
                  <a:rPr lang="en-US" dirty="0"/>
                  <a:t>Regular languages are closed under complement, union, intersection and Kleene-star</a:t>
                </a:r>
              </a:p>
              <a:p>
                <a:r>
                  <a:rPr lang="en-US" dirty="0"/>
                  <a:t>Any language accepted by an NFA is a regular language</a:t>
                </a:r>
              </a:p>
              <a:p>
                <a:r>
                  <a:rPr lang="en-US" dirty="0"/>
                  <a:t>For any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you can generate a regular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any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you can construct an NFA that accepts precisely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325-96BF-4BE6-885D-48590626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0DF4-6DF0-4AF5-BDE0-D9D26031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84FFB-375F-48EF-BF3B-F9842D8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&amp; NFAs</a:t>
            </a:r>
          </a:p>
        </p:txBody>
      </p:sp>
    </p:spTree>
    <p:extLst>
      <p:ext uri="{BB962C8B-B14F-4D97-AF65-F5344CB8AC3E}">
        <p14:creationId xmlns:p14="http://schemas.microsoft.com/office/powerpoint/2010/main" val="4540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34218</TotalTime>
  <Words>6641</Words>
  <Application>Microsoft Office PowerPoint</Application>
  <PresentationFormat>Widescreen</PresentationFormat>
  <Paragraphs>917</Paragraphs>
  <Slides>71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Automata Theory, Logic, and Formal Verification  ω-Regular Languages and Büchi Automata</vt:lpstr>
      <vt:lpstr>Finite State Automata</vt:lpstr>
      <vt:lpstr>Deterministic vs. Nondeterministic Finite Automata</vt:lpstr>
      <vt:lpstr>Run of an automaton</vt:lpstr>
      <vt:lpstr>NFA example</vt:lpstr>
      <vt:lpstr>DFA</vt:lpstr>
      <vt:lpstr>Determinizing finite state automata</vt:lpstr>
      <vt:lpstr>Regular expressions</vt:lpstr>
      <vt:lpstr>Regular Language &amp; NFAs</vt:lpstr>
      <vt:lpstr>Are these languages regular?</vt:lpstr>
      <vt:lpstr>Synchronous product of two NFAs</vt:lpstr>
      <vt:lpstr>Checking emptiness of NFA</vt:lpstr>
      <vt:lpstr>Complementation of an NFA</vt:lpstr>
      <vt:lpstr>Decision problems for automata</vt:lpstr>
      <vt:lpstr>Regular safety properties</vt:lpstr>
      <vt:lpstr>Verification of regular safety properties</vt:lpstr>
      <vt:lpstr>Synchronous product of TS with A_(¬safe)</vt:lpstr>
      <vt:lpstr>Example from [BK] book</vt:lpstr>
      <vt:lpstr>Reducing verification of regular safety properties to checking invariants</vt:lpstr>
      <vt:lpstr>Complexity of verification of regular safety properties</vt:lpstr>
      <vt:lpstr>ω-Regular Languages</vt:lpstr>
      <vt:lpstr>ω-Regular Languages and Properties</vt:lpstr>
      <vt:lpstr>Büchi automata</vt:lpstr>
      <vt:lpstr>Run of an NBA</vt:lpstr>
      <vt:lpstr>Run of an NBA</vt:lpstr>
      <vt:lpstr>Run of an NBA</vt:lpstr>
      <vt:lpstr>Language of an NBA</vt:lpstr>
      <vt:lpstr>Proof</vt:lpstr>
      <vt:lpstr>Union operator on NBAs</vt:lpstr>
      <vt:lpstr>ω operator for NFAs</vt:lpstr>
      <vt:lpstr>Concatenation of NFA and an NBA </vt:lpstr>
      <vt:lpstr>Non-emptiness of NBAs</vt:lpstr>
      <vt:lpstr>Deterministic Büchi automata</vt:lpstr>
      <vt:lpstr>NBAs are more expressive than DBAs</vt:lpstr>
      <vt:lpstr>Product construction of NBA</vt:lpstr>
      <vt:lpstr>What is happening in the product?</vt:lpstr>
      <vt:lpstr>Illustration of product</vt:lpstr>
      <vt:lpstr>Illustration of product</vt:lpstr>
      <vt:lpstr>Generalized Büchi automata</vt:lpstr>
      <vt:lpstr>Run of GNBA</vt:lpstr>
      <vt:lpstr>GNBA – NBA equivalence</vt:lpstr>
      <vt:lpstr>Basic idea:</vt:lpstr>
      <vt:lpstr>Product construction for GNBA</vt:lpstr>
      <vt:lpstr>Model checking</vt:lpstr>
      <vt:lpstr>Model checking ω-regular properties</vt:lpstr>
      <vt:lpstr>General idea</vt:lpstr>
      <vt:lpstr>Persistence properties</vt:lpstr>
      <vt:lpstr>Product : TS⊗A [same as that for NFA]</vt:lpstr>
      <vt:lpstr>Example: TS⊗A</vt:lpstr>
      <vt:lpstr>Algorithms</vt:lpstr>
      <vt:lpstr>Naïve algorithms</vt:lpstr>
      <vt:lpstr>Nested DFS-based algorithm</vt:lpstr>
      <vt:lpstr>Run of nested DFS</vt:lpstr>
      <vt:lpstr>Other kinds of ω-automata</vt:lpstr>
      <vt:lpstr>Acceptance conditions</vt:lpstr>
      <vt:lpstr>Weak Büchi automata</vt:lpstr>
      <vt:lpstr>Limit Deterministic or Semi-Deterministic Büchi automata</vt:lpstr>
      <vt:lpstr>co-Büchi condition</vt:lpstr>
      <vt:lpstr>Rabin condition</vt:lpstr>
      <vt:lpstr>Streett condition</vt:lpstr>
      <vt:lpstr>Muller automaton</vt:lpstr>
      <vt:lpstr>Parity Automata</vt:lpstr>
      <vt:lpstr>Note about states vs. transitions</vt:lpstr>
      <vt:lpstr>Why do we need so many automata?</vt:lpstr>
      <vt:lpstr>Expressive power</vt:lpstr>
      <vt:lpstr>Expressiveness hierarchy</vt:lpstr>
      <vt:lpstr>Conversion between automata</vt:lpstr>
      <vt:lpstr>Complexity of various operations</vt:lpstr>
      <vt:lpstr>Bibliography</vt:lpstr>
      <vt:lpstr>Intersection (Product) A_1⊗A_2</vt:lpstr>
      <vt:lpstr>Intersection (Product) A_1⊗A_2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158</cp:revision>
  <dcterms:created xsi:type="dcterms:W3CDTF">2018-01-04T23:14:16Z</dcterms:created>
  <dcterms:modified xsi:type="dcterms:W3CDTF">2026-01-12T23:11:35Z</dcterms:modified>
</cp:coreProperties>
</file>